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 Mono Light"/>
      <p:regular r:id="rId58"/>
      <p:bold r:id="rId59"/>
      <p:italic r:id="rId60"/>
      <p:boldItalic r:id="rId61"/>
    </p:embeddedFont>
    <p:embeddedFont>
      <p:font typeface="Google Sans"/>
      <p:regular r:id="rId62"/>
      <p:bold r:id="rId63"/>
      <p:italic r:id="rId64"/>
      <p:boldItalic r:id="rId65"/>
    </p:embeddedFont>
    <p:embeddedFont>
      <p:font typeface="Google Sans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GoogleSans-italic.fntdata"/><Relationship Id="rId63" Type="http://schemas.openxmlformats.org/officeDocument/2006/relationships/font" Target="fonts/GoogleSans-bold.fntdata"/><Relationship Id="rId22" Type="http://schemas.openxmlformats.org/officeDocument/2006/relationships/slide" Target="slides/slide17.xml"/><Relationship Id="rId66" Type="http://schemas.openxmlformats.org/officeDocument/2006/relationships/font" Target="fonts/GoogleSansMedium-regular.fntdata"/><Relationship Id="rId21" Type="http://schemas.openxmlformats.org/officeDocument/2006/relationships/slide" Target="slides/slide16.xml"/><Relationship Id="rId65" Type="http://schemas.openxmlformats.org/officeDocument/2006/relationships/font" Target="fonts/GoogleSans-boldItalic.fntdata"/><Relationship Id="rId24" Type="http://schemas.openxmlformats.org/officeDocument/2006/relationships/slide" Target="slides/slide19.xml"/><Relationship Id="rId68" Type="http://schemas.openxmlformats.org/officeDocument/2006/relationships/font" Target="fonts/GoogleSansMedium-italic.fntdata"/><Relationship Id="rId23" Type="http://schemas.openxmlformats.org/officeDocument/2006/relationships/slide" Target="slides/slide18.xml"/><Relationship Id="rId67" Type="http://schemas.openxmlformats.org/officeDocument/2006/relationships/font" Target="fonts/GoogleSansMedium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oogleSans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065e0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065e0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13f3bb7e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13f3bb7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13f3bb7e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13f3bb7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3f3bb7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13f3bb7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13f3bb7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13f3bb7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13f3bb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13f3bb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f88ef0ea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f88ef0ea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7c6266e2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7c6266e2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c6266e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7c6266e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78fe2ba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78fe2ba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f88ef0e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f88ef0e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78fe2ba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78fe2ba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7c6266e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7c6266e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7c6266e29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7c6266e2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5065e0156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5065e0156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88ef0ea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f88ef0ea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f88ef0ea7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f88ef0ea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f88ef0ea7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f88ef0ea7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f88ef0ea7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f88ef0ea7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f88ef0ea7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f88ef0ea7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f88ef0ea7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f88ef0ea7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f88ef0ea7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f88ef0ea7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5065e015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5065e015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f88ef0ea7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f88ef0ea7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f88ef0ea7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f88ef0ea7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f88ef0ea7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f88ef0ea7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5065e015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5065e015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f88ef0ea7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f88ef0ea7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f88ef0ea7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f88ef0ea7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f88ef0ea7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f88ef0ea7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f88ef0ea7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f88ef0ea7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f88ef0ea7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f88ef0ea7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f88ef0ea7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f88ef0ea7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9296406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9296406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5065e015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5065e015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f88ef0ea7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f88ef0ea7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f88ef0ea7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f88ef0ea7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f88ef0ea7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f88ef0ea7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f88ef0ea7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f88ef0ea7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f88ef0ea7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f88ef0ea7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f88ef0ea7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f88ef0ea7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78fe2ba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78fe2ba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f88ef0ea7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f88ef0ea7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f88ef0ea7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f88ef0ea7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9296406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9296406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f88ef0ea7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f88ef0ea7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f88ef0ea7_4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f88ef0ea7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f88ef0ea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f88ef0ea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78fe2ba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78fe2ba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8dee1d19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8dee1d19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7c6266e2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7c6266e2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78fe2ba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78fe2ba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irebase.google.com/pric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Fundamentals of Backend Development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577325" y="1527000"/>
            <a:ext cx="4547700" cy="29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Release &amp; Monitor: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Crashlytics: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Real-time crash reporting and analysis.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Performance Monitoring: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Gain insights into app performance.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Test Lab: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Test your app on a variety of virtual and physical devices.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App Distribution: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Distribute pre-release versions of your app to testers.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type="title"/>
          </p:nvPr>
        </p:nvSpPr>
        <p:spPr>
          <a:xfrm>
            <a:off x="577325" y="558850"/>
            <a:ext cx="45477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Key Features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577325" y="1527000"/>
            <a:ext cx="4547700" cy="29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Engage: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Cloud Messaging: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 Send push notifications to engage users.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In-App Messaging: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 Communicate with users within your app.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Remote Config: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 Change app behavior and appearance without releasing updates.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Dynamic Links: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 Create smart links that adapt to different platforms.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>
            <p:ph type="title"/>
          </p:nvPr>
        </p:nvSpPr>
        <p:spPr>
          <a:xfrm>
            <a:off x="577325" y="558850"/>
            <a:ext cx="45477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Key Features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577325" y="1527000"/>
            <a:ext cx="4547700" cy="28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90">
                <a:latin typeface="Arial"/>
                <a:ea typeface="Arial"/>
                <a:cs typeface="Arial"/>
                <a:sym typeface="Arial"/>
              </a:rPr>
              <a:t>Social Media Apps:</a:t>
            </a:r>
            <a:r>
              <a:rPr b="0" lang="en" sz="1490">
                <a:latin typeface="Arial"/>
                <a:ea typeface="Arial"/>
                <a:cs typeface="Arial"/>
                <a:sym typeface="Arial"/>
              </a:rPr>
              <a:t> Real-time updates, user authentication, push notifications.</a:t>
            </a:r>
            <a:endParaRPr b="0"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90">
                <a:latin typeface="Arial"/>
                <a:ea typeface="Arial"/>
                <a:cs typeface="Arial"/>
                <a:sym typeface="Arial"/>
              </a:rPr>
              <a:t>E-commerce Apps:</a:t>
            </a:r>
            <a:r>
              <a:rPr b="0" lang="en" sz="1490">
                <a:latin typeface="Arial"/>
                <a:ea typeface="Arial"/>
                <a:cs typeface="Arial"/>
                <a:sym typeface="Arial"/>
              </a:rPr>
              <a:t> User management, product catalog, secure transactions.</a:t>
            </a:r>
            <a:endParaRPr b="0"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90">
                <a:latin typeface="Arial"/>
                <a:ea typeface="Arial"/>
                <a:cs typeface="Arial"/>
                <a:sym typeface="Arial"/>
              </a:rPr>
              <a:t>Gaming Apps:</a:t>
            </a:r>
            <a:r>
              <a:rPr b="0" lang="en" sz="1490">
                <a:latin typeface="Arial"/>
                <a:ea typeface="Arial"/>
                <a:cs typeface="Arial"/>
                <a:sym typeface="Arial"/>
              </a:rPr>
              <a:t> Real-time multiplayer features, leaderboards, in-app purchases.</a:t>
            </a:r>
            <a:endParaRPr b="0"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90">
                <a:latin typeface="Arial"/>
                <a:ea typeface="Arial"/>
                <a:cs typeface="Arial"/>
                <a:sym typeface="Arial"/>
              </a:rPr>
              <a:t>IoT Applications:</a:t>
            </a:r>
            <a:r>
              <a:rPr b="0" lang="en" sz="1490">
                <a:latin typeface="Arial"/>
                <a:ea typeface="Arial"/>
                <a:cs typeface="Arial"/>
                <a:sym typeface="Arial"/>
              </a:rPr>
              <a:t> Data synchronization, device management, remote control.</a:t>
            </a:r>
            <a:endParaRPr b="0"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90">
                <a:latin typeface="Arial"/>
                <a:ea typeface="Arial"/>
                <a:cs typeface="Arial"/>
                <a:sym typeface="Arial"/>
              </a:rPr>
              <a:t>Collaboration Tools:</a:t>
            </a:r>
            <a:r>
              <a:rPr b="0" lang="en" sz="1490">
                <a:latin typeface="Arial"/>
                <a:ea typeface="Arial"/>
                <a:cs typeface="Arial"/>
                <a:sym typeface="Arial"/>
              </a:rPr>
              <a:t> Real-time document editing, chat features, user presence.</a:t>
            </a:r>
            <a:endParaRPr b="0" sz="14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029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>
            <p:ph type="title"/>
          </p:nvPr>
        </p:nvSpPr>
        <p:spPr>
          <a:xfrm>
            <a:off x="577325" y="558850"/>
            <a:ext cx="45477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Use Cases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577325" y="1527000"/>
            <a:ext cx="4547700" cy="28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Faster Development: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Pre-built services and SDKs accelerate development.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Reduced Costs: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Leverage Google's infrastructure and pay-as-you-go pricing.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Easily scale your app as your user base grows.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Real-time Updates: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Real-time database and data synchronization capabilities.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Focus on Innovation: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Spend less time on backend infrastructure and more time on building features.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Cross-Platform Support: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Develop for iOS, Android, and the web with a single codebase (in some cases).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9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type="title"/>
          </p:nvPr>
        </p:nvSpPr>
        <p:spPr>
          <a:xfrm>
            <a:off x="577325" y="558850"/>
            <a:ext cx="45477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Benefits </a:t>
            </a:r>
            <a:endParaRPr sz="4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Firebase Pricing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accent1"/>
              </a:solidFill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480050" y="2829900"/>
            <a:ext cx="612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https://firebase.google.com/pricing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Get Started Backend With Firebase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Any question?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>
            <p:ph idx="4294967295" type="title"/>
          </p:nvPr>
        </p:nvSpPr>
        <p:spPr>
          <a:xfrm>
            <a:off x="4719450" y="1286056"/>
            <a:ext cx="36696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-2428975" y="2309125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21303" l="0" r="0" t="0"/>
          <a:stretch/>
        </p:blipFill>
        <p:spPr>
          <a:xfrm>
            <a:off x="2365225" y="1301276"/>
            <a:ext cx="3088475" cy="31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400"/>
              <a:t>What is Backend Development?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338" y="260175"/>
            <a:ext cx="1879360" cy="2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687" y="186573"/>
            <a:ext cx="1647975" cy="23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087" y="235425"/>
            <a:ext cx="1859200" cy="236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4025" y="2860300"/>
            <a:ext cx="1647974" cy="20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201" y="2860300"/>
            <a:ext cx="1647975" cy="19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Program Timeline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43"/>
          <p:cNvCxnSpPr/>
          <p:nvPr/>
        </p:nvCxnSpPr>
        <p:spPr>
          <a:xfrm rot="10800000">
            <a:off x="7609825" y="2948028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4" name="Google Shape;224;p43"/>
          <p:cNvCxnSpPr/>
          <p:nvPr/>
        </p:nvCxnSpPr>
        <p:spPr>
          <a:xfrm rot="10800000">
            <a:off x="6583980" y="1737704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5" name="Google Shape;225;p43"/>
          <p:cNvCxnSpPr/>
          <p:nvPr/>
        </p:nvCxnSpPr>
        <p:spPr>
          <a:xfrm rot="10800000">
            <a:off x="3415687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" name="Google Shape;226;p43"/>
          <p:cNvCxnSpPr/>
          <p:nvPr/>
        </p:nvCxnSpPr>
        <p:spPr>
          <a:xfrm rot="10800000">
            <a:off x="5564125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7" name="Google Shape;227;p43"/>
          <p:cNvCxnSpPr/>
          <p:nvPr/>
        </p:nvCxnSpPr>
        <p:spPr>
          <a:xfrm rot="10800000">
            <a:off x="4494380" y="162882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9" name="Google Shape;229;p43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3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January</a:t>
            </a:r>
            <a:endParaRPr sz="500"/>
          </a:p>
        </p:txBody>
      </p:sp>
      <p:sp>
        <p:nvSpPr>
          <p:cNvPr id="231" name="Google Shape;231;p43"/>
          <p:cNvSpPr/>
          <p:nvPr/>
        </p:nvSpPr>
        <p:spPr>
          <a:xfrm>
            <a:off x="3005244" y="270662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February</a:t>
            </a:r>
            <a:endParaRPr sz="500"/>
          </a:p>
        </p:txBody>
      </p:sp>
      <p:sp>
        <p:nvSpPr>
          <p:cNvPr id="232" name="Google Shape;232;p43"/>
          <p:cNvSpPr/>
          <p:nvPr/>
        </p:nvSpPr>
        <p:spPr>
          <a:xfrm>
            <a:off x="5146086" y="269972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April</a:t>
            </a:r>
            <a:endParaRPr sz="500"/>
          </a:p>
        </p:txBody>
      </p:sp>
      <p:sp>
        <p:nvSpPr>
          <p:cNvPr id="233" name="Google Shape;233;p43"/>
          <p:cNvSpPr/>
          <p:nvPr/>
        </p:nvSpPr>
        <p:spPr>
          <a:xfrm>
            <a:off x="6165929" y="26919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May</a:t>
            </a:r>
            <a:endParaRPr sz="500"/>
          </a:p>
        </p:txBody>
      </p:sp>
      <p:sp>
        <p:nvSpPr>
          <p:cNvPr id="234" name="Google Shape;234;p43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June</a:t>
            </a:r>
            <a:endParaRPr sz="500"/>
          </a:p>
        </p:txBody>
      </p:sp>
      <p:sp>
        <p:nvSpPr>
          <p:cNvPr id="235" name="Google Shape;235;p43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Curriculum Timeline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236" name="Google Shape;236;p43"/>
          <p:cNvSpPr/>
          <p:nvPr/>
        </p:nvSpPr>
        <p:spPr>
          <a:xfrm>
            <a:off x="1503474" y="132365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 General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January 2025</a:t>
            </a:r>
            <a:endParaRPr sz="500"/>
          </a:p>
        </p:txBody>
      </p:sp>
      <p:sp>
        <p:nvSpPr>
          <p:cNvPr id="237" name="Google Shape;237;p43"/>
          <p:cNvSpPr/>
          <p:nvPr/>
        </p:nvSpPr>
        <p:spPr>
          <a:xfrm>
            <a:off x="37092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Cyber Security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March 2025</a:t>
            </a:r>
            <a:endParaRPr sz="500"/>
          </a:p>
        </p:txBody>
      </p:sp>
      <p:sp>
        <p:nvSpPr>
          <p:cNvPr id="238" name="Google Shape;238;p43"/>
          <p:cNvSpPr/>
          <p:nvPr/>
        </p:nvSpPr>
        <p:spPr>
          <a:xfrm>
            <a:off x="5805617" y="13161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App Development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May 2025</a:t>
            </a:r>
            <a:endParaRPr sz="500"/>
          </a:p>
        </p:txBody>
      </p:sp>
      <p:sp>
        <p:nvSpPr>
          <p:cNvPr id="239" name="Google Shape;239;p43"/>
          <p:cNvSpPr/>
          <p:nvPr/>
        </p:nvSpPr>
        <p:spPr>
          <a:xfrm>
            <a:off x="2644944" y="3872755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 Learning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February 2025</a:t>
            </a:r>
            <a:endParaRPr sz="500"/>
          </a:p>
        </p:txBody>
      </p:sp>
      <p:sp>
        <p:nvSpPr>
          <p:cNvPr id="240" name="Google Shape;240;p43"/>
          <p:cNvSpPr/>
          <p:nvPr/>
        </p:nvSpPr>
        <p:spPr>
          <a:xfrm>
            <a:off x="4785775" y="387274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Software Engineer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April 2025</a:t>
            </a:r>
            <a:endParaRPr sz="500"/>
          </a:p>
        </p:txBody>
      </p:sp>
      <p:sp>
        <p:nvSpPr>
          <p:cNvPr id="241" name="Google Shape;241;p43"/>
          <p:cNvSpPr/>
          <p:nvPr/>
        </p:nvSpPr>
        <p:spPr>
          <a:xfrm>
            <a:off x="2620601" y="144100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48398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6922744" y="14535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43"/>
          <p:cNvSpPr/>
          <p:nvPr/>
        </p:nvSpPr>
        <p:spPr>
          <a:xfrm>
            <a:off x="3762071" y="3991518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5902901" y="400269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49087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2688243" y="150397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43"/>
          <p:cNvSpPr/>
          <p:nvPr/>
        </p:nvSpPr>
        <p:spPr>
          <a:xfrm>
            <a:off x="6990386" y="15165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3827582" y="4057562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5978372" y="406873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GDGoC Program Timeline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4060082" y="269972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March</a:t>
            </a:r>
            <a:endParaRPr sz="500"/>
          </a:p>
        </p:txBody>
      </p:sp>
      <p:sp>
        <p:nvSpPr>
          <p:cNvPr id="253" name="Google Shape;253;p43"/>
          <p:cNvSpPr/>
          <p:nvPr/>
        </p:nvSpPr>
        <p:spPr>
          <a:xfrm>
            <a:off x="6831475" y="3864657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Network Session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June</a:t>
            </a: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2025</a:t>
            </a:r>
            <a:endParaRPr sz="500"/>
          </a:p>
        </p:txBody>
      </p:sp>
      <p:sp>
        <p:nvSpPr>
          <p:cNvPr id="254" name="Google Shape;254;p43"/>
          <p:cNvSpPr/>
          <p:nvPr/>
        </p:nvSpPr>
        <p:spPr>
          <a:xfrm>
            <a:off x="7948601" y="3994605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43"/>
          <p:cNvSpPr/>
          <p:nvPr/>
        </p:nvSpPr>
        <p:spPr>
          <a:xfrm>
            <a:off x="8024072" y="4060650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Jenis-jenis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Supervised Learning 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Algoritma dilatih menggunakan data yang sudah dilabeli (data yang memiliki output yang diketahui).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Contoh: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Klasifikasi email (spam atau tidak spam) atau prediksi harga rumah berdasarkan fitur tertentu (lokasi, ukuran, dll).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Algoritma umum: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Linear Regression, Logistic Regression, Decision Trees, Random Forest, Support Vector Machine (SVM), k-Nearest Neighbors (k-NN), dll.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Unsupervised Learning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Algoritma digunakan untuk menemukan pola atau struktur yang tersembunyi dalam data yang tidak memiliki label.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Contoh: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Klastering pelanggan berdasarkan perilaku atau segmentasi pasar.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Algoritma umum: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K-means Clustering, Hierarchical Clustering, Principal Component Analysis (PCA), dll.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Reinforcement Learning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Algoritma belajar dengan mencoba untuk memaksimalkan "reward" melalui interaksi dengan lingkungan. Sistem ini mencoba berbagai aksi dan menerima feedback dalam bentuk penghargaan atau hukuman.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Contoh: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Permainan catur atau game komputer di mana agen belajar strategi terbaik berdasarkan umpan balik.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Algoritma umum: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Q-learning, Deep Q-Networks (DQN), Policy Gradient, dll.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Proses dalam Machine Learning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Pengumpulan Data: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Proses pertama adalah mengumpulkan data yang relevan untuk masalah yang ingin diselesaikan.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Pembersihan dan Preprocessing Data: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Mengatasi masalah data yang hilang, menghapus duplikasi, normalisasi atau standardisasi data, dan encoding data kategorikal.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Pembagian Data: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Data dibagi menjadi dua set, yaitu set pelatihan (training set) dan set pengujian (testing set).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Pemilihan Model: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Memilih algoritma atau model yang sesuai untuk masalah yang dihadapi.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Pelatihan Model: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Menggunakan data pelatihan untuk melatih model agar bisa belajar dan menghasilkan pola.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Evaluasi Model: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Menggunakan data pengujian untuk menguji akurasi dan kinerja model.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Tuning dan Optimasi: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Mengatur parameter model untuk meningkatkan kinerja (misalnya, menggunakan teknik cross-validation).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Algoritma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464"/>
              <a:buFont typeface="Arial"/>
              <a:buNone/>
            </a:pPr>
            <a:r>
              <a:rPr lang="en" sz="3359"/>
              <a:t>Client-Server Architecture</a:t>
            </a:r>
            <a:endParaRPr sz="33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01" y="1068950"/>
            <a:ext cx="5078400" cy="32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Linear Regression: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Digunakan untuk memprediksi nilai kontinu. Misalnya, memprediksi harga rumah berdasarkan fitur tertentu.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Logistic Regression: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Digunakan untuk klasifikasi biner (misalnya, prediksi spam atau tidak spam).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Decision Trees: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Struktur pohon yang digunakan untuk membuat keputusan berdasarkan atribut input.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k-Nearest Neighbors (k-NN):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Model berbasis jarak yang memprediksi label berdasarkan tetangga terdekat.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Support Vector Machines (SVM):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Model yang mencari hyperplane terbaik untuk memisahkan data dalam ruang fitur.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Random Forest: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Gabungan beberapa decision tree untuk meningkatkan akurasi prediksi.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Neural Networks: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Model yang terinspirasi dari jaringan saraf manusia dan digunakan untuk berbagai masalah kompleks.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Cyber Security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Ancaman dalam Cybersecurity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Cyber Security</a:t>
            </a:r>
            <a:endParaRPr b="1"/>
          </a:p>
        </p:txBody>
      </p:sp>
      <p:sp>
        <p:nvSpPr>
          <p:cNvPr id="311" name="Google Shape;311;p54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Develop a cybersecurity curriculum that includes both theoretical and practical aspects.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Organize workshops on ethical hacking, security audits, and risk assessments.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Coordinate with external experts for advanced cybersecurity training.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Sylvia Febrianti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Information Engineering Batch 2022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Nabil Irawan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Informatics Batch 2024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859125" y="1161850"/>
            <a:ext cx="40251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Malware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Perangkat lunak berbahaya yang bisa merusak sistem, seperti virus, trojan, dan ransomware.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Phishing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Upaya penipuan untuk memperoleh informasi sensitif, biasanya lewat email atau situs web palsu.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DDoS (Distributed Denial of Service)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Serangan yang mencoba membuat layanan atau sistem tidak tersedia dengan membanjiri server dengan lalu lintas berlebihan.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Man-in-the-Middle Attack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Serangan di mana penyerang 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menyadap atau mengubah komunikasi antara dua pihak yang tidak terhubung langsung.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SQL Injection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Memasukkan kode berbahaya ke dalam basis data untuk mencuri data atau merusak sistem.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Jenis-jenis Cybersecurity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744000" y="1402600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Network Security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Perlindungan terhadap infrastruktur jaringan, termasuk perangkat keras, perangkat lunak, dan data yang dikirim melalui jaringan.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Application Security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Fokus pada pengamanan aplikasi dan perangkat lunak untuk mencegah kerentanannya dari ancaman.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Information Security (InfoSec)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Perlindungan terhadap data dari ancaman eksternal dan internal untuk memastikan kerahasiaan, integritas, dan ketersediaannya.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Endpoint Security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Definisi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Perlindungan terhadap perangkat yang terhubung ke jaringan (seperti komputer, ponsel, dan tablet).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Red Team &amp; Blue Team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 Blue Team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Blue Team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adalah kelompok yang berfokus pada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pertahanan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perlindungan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terhadap serangan yang dilakukan oleh Red Team. Mereka bertugas untuk mengidentifikasi, mendeteksi, dan menanggapi serangan serta memperkuat sistem dari potensi ancaman. 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App Developement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/>
              <a:t>Key Role</a:t>
            </a:r>
            <a:endParaRPr sz="4400"/>
          </a:p>
          <a:p>
            <a:pPr indent="-33210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11"/>
              <a:t>Business logic</a:t>
            </a:r>
            <a:endParaRPr sz="1811"/>
          </a:p>
          <a:p>
            <a:pPr indent="-33210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11"/>
              <a:t>API Development &amp; Integration</a:t>
            </a:r>
            <a:endParaRPr sz="1811"/>
          </a:p>
          <a:p>
            <a:pPr indent="-33210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11"/>
              <a:t>Database Management</a:t>
            </a:r>
            <a:endParaRPr sz="1811"/>
          </a:p>
          <a:p>
            <a:pPr indent="-33210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11"/>
              <a:t>Authentication &amp; Authorization</a:t>
            </a:r>
            <a:endParaRPr sz="1811"/>
          </a:p>
          <a:p>
            <a:pPr indent="-33210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11"/>
              <a:t>Security &amp; Performance Optimization</a:t>
            </a:r>
            <a:endParaRPr sz="181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App Development</a:t>
            </a:r>
            <a:endParaRPr b="1"/>
          </a:p>
        </p:txBody>
      </p:sp>
      <p:sp>
        <p:nvSpPr>
          <p:cNvPr id="348" name="Google Shape;348;p61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Develop a comprehensive learning path for students interested in app development.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Guide members through practical exercises and app development projects.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Coordinate with external mentors or experts to provide additional insights.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9" name="Google Shape;349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Rezky Dwisantika Pujiastuti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Computer Engineering Batch 2022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Ariq Maulana Tazakka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Computer Engineering Batch 2021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Bahasa Pemrograman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Kotlin, Java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iOS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Swift, Objective-C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Web Apps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HTML, CSS, JavaScript, TypeScript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Cross-platform (Hybrid Apps)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Flutter, React Native, Xamarin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Tools dan Frameworks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Android Studio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IDE untuk mengembangkan aplikasi Android.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Xcode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IDE untuk mengembangkan aplikasi iOS.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React Native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Framework untuk mengembangkan aplikasi native dengan JavaScript dan React.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Flutter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Framework dari Google untuk membuat aplikasi native dengan satu basis kode menggunakan Dart.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Database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Relational Databases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MySQL, PostgreSQL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NoSQL Databases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MongoDB, Firebase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Cloud Storage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AWS, Google Cloud, Firebase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Jenis-jenis Aplikasi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iOS (Apple)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Aplikasi untuk iPhone, iPad, dan perangkat Apple lainnya.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Pengembangan menggunakan Swift atau Objective-C dengan Xcode.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Distribusi melalui Apple App Store.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Android (Google)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Aplikasi untuk perangkat Android, seperti ponsel dan tablet.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Pengembangan menggunakan Java atau Kotlin dengan Android Studio.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Distribusi melalui Google Play Store.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Cross-Platform Development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Menggunakan framework seperti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React Native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Flutter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, atau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Xamarin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untuk membuat aplikasi yang dapat dijalankan di iOS dan Android dengan satu basis kode.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Software Engineering</a:t>
            </a:r>
            <a:endParaRPr b="1"/>
          </a:p>
        </p:txBody>
      </p:sp>
      <p:sp>
        <p:nvSpPr>
          <p:cNvPr id="385" name="Google Shape;385;p68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Design and maintain structured learning modules focused on software engineering principles.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Organize hands-on coding sessions, ensuring the best practices in coding and version control.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Liaise with the Business Development division to incorporate real-life project collaborations.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6" name="Google Shape;386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Mochammad Zharif Asyam Marzuqi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Informatics Batch 2022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Augista Eksofon Pradana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Software Engineering Batch 2023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Frontend Development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Mengembangkan bagian depan situs web yang dapat dilihat dan digunakan oleh pengunjung. Bahasa yang umum digunakan untuk frontend development adalah: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HTML (HyperText Markup Language)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Digunakan untuk menyusun struktur halaman web.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CSS (Cascading Style Sheets)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Digunakan untuk mengatur tampilan dan layout halaman web.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Digunakan untuk membuat interaktivitas pada halaman web, seperti animasi dan form validasi.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Framework Frontend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React, Angular, Vue.js, dll.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0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Backend Development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Mengembangkan sisi server yang mengelola logika aplikasi, pengolahan data, dan komunikasi dengan database. Bahasa backend yang sering digunakan: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PHP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Bahasa server-side yang populer untuk pengembangan web.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Digunakan untuk pengembangan web dengan framework seperti Django dan Flask.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Ruby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Digunakan dengan Ruby on Rails untuk pengembangan aplikasi web.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Node.js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Platform untuk menjalankan JavaScript di sisi server.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Framework Backend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Laravel (PHP), Django (Python), Ruby on Rails, Express.js (Node.js).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5" y="203625"/>
            <a:ext cx="4533600" cy="2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16" y="311525"/>
            <a:ext cx="3385559" cy="2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25" y="3051650"/>
            <a:ext cx="1045628" cy="95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988" y="3153719"/>
            <a:ext cx="2217439" cy="8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8435" y="2960372"/>
            <a:ext cx="2523024" cy="1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1450" y="3153721"/>
            <a:ext cx="1757100" cy="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1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. Web Hosting &amp; Deployment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Web Hosting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Layanan yang menyediakan ruang penyimpanan untuk situs web di server agar dapat diakses oleh pengguna.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Contoh: GoDaddy, Bluehost, SiteGround.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Deployment Tools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Sistem kontrol versi untuk mengelola kode.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Platform untuk mengotomatisasi pengembangan aplikasi dalam container.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CI/CD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Praktik untuk mengotomatiskan pengujian dan peluncuran aplikasi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733525" y="1214175"/>
            <a:ext cx="40251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Tools dan Platform untuk Website Development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Text Editors/IDEs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Visual Studio Code, Sublime Text, Atom, WebStorm.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Version Control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Git, GitHub, GitLab, Bitbucket.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Web Frameworks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Django (Python), Ruby on Rails (Ruby), Express.js (Node.js).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Design Tools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Adobe XD, Figma, Sketch, InVision.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Testing Tools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: Selenium, Jest, Mocha, Lighthouse (untuk pengujian kinerja).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3"/>
          <p:cNvSpPr txBox="1"/>
          <p:nvPr>
            <p:ph type="title"/>
          </p:nvPr>
        </p:nvSpPr>
        <p:spPr>
          <a:xfrm>
            <a:off x="-2428975" y="2309125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pic>
        <p:nvPicPr>
          <p:cNvPr id="412" name="Google Shape;4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100" y="1024225"/>
            <a:ext cx="2934550" cy="29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/>
          <p:nvPr/>
        </p:nvSpPr>
        <p:spPr>
          <a:xfrm>
            <a:off x="433600" y="2209800"/>
            <a:ext cx="30000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8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https://its.id/m/FeedbackWelparGDGoCITS</a:t>
            </a:r>
            <a:endParaRPr b="1" sz="98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Get Started With Firebase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950" y="992575"/>
            <a:ext cx="2345800" cy="23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Firebase?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838625" y="1527000"/>
            <a:ext cx="4025100" cy="20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Firebase is a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Backend-as-a-Service (BaaS)</a:t>
            </a:r>
            <a:r>
              <a:rPr b="0" lang="en" sz="1700">
                <a:latin typeface="Arial"/>
                <a:ea typeface="Arial"/>
                <a:cs typeface="Arial"/>
                <a:sym typeface="Arial"/>
              </a:rPr>
              <a:t> platform developed by Google. It provides a suite of cloud-based tools and services that help developers build, deploy, and scale web and mobile applications without managing backend infrastructure.</a:t>
            </a:r>
            <a:endParaRPr b="0" sz="3250"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577325" y="1527000"/>
            <a:ext cx="4547700" cy="29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Build: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Realtime Database: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NoSQL database for real-time data synchronization.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Cloud Firestore: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Scalable NoSQL database for web and mobile apps.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Cloud Functions: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Serverless compute platform for running backend code.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Hosting: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Secure and fast static web hosting.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Authentication: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Easy-to-use authentication solutions (email, social, etc.).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Cloud Storage: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Store and retrieve images, videos, and other files.</a:t>
            </a:r>
            <a:endParaRPr sz="169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0" y="613475"/>
            <a:ext cx="2177550" cy="21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>
            <p:ph type="title"/>
          </p:nvPr>
        </p:nvSpPr>
        <p:spPr>
          <a:xfrm>
            <a:off x="577325" y="558850"/>
            <a:ext cx="45477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Key Features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